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37" autoAdjust="0"/>
    <p:restoredTop sz="94660"/>
  </p:normalViewPr>
  <p:slideViewPr>
    <p:cSldViewPr snapToGrid="0">
      <p:cViewPr varScale="1">
        <p:scale>
          <a:sx n="87" d="100"/>
          <a:sy n="87" d="100"/>
        </p:scale>
        <p:origin x="9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0F069-DF42-4537-A305-545C1B453A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ACD3AD-E660-462D-BCCF-74DA633AFD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A3C94-2B2A-48B3-9AEE-6C3790D46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A8ABA-CBD4-4679-B98F-B736EC845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1B527-4406-478B-8B0A-96E4D1518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22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8FD39-39A4-49D1-B6B7-C36161BEA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7A6B4F-F55F-4D7F-A8D9-4ECEC9795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DEC5A-0FA1-4B6F-A0FD-A1A00A36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CAA91-2875-4BFA-96D5-56E8F0E13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14E35-19AD-4278-B727-9BA14051E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57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D36C77-0888-48B9-A32C-A641EE8A16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2DDCAF-4BF6-42BF-8492-BA179048F8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2A5DF-20B6-406F-BA68-3CA051AFD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EEB09-1C03-4160-B9BD-A49F7C2EE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FAC48-4238-4A94-BF30-F06B22A89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4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BDDA5-695A-4E1B-BEAE-50928BDD1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CAA90-DD82-41BD-B7F2-F6A620F1A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C30E9-1D64-46F6-922B-449D18A32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07BBD-34AB-4851-9C28-586A521A2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F40A9A-8CB9-4D45-AB78-02C3B80A5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72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FB1F9-8D66-45F6-B308-C7B49727A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6B08B-7FA9-4F01-AF62-5B024DB05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82D36-26F8-4A4A-9CF0-F9702967E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787F8-F81E-4473-8C69-E7AED43C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6BC35-9E12-4969-9A1B-4CDA9DC93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20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009BE-3F3D-4198-8610-B8BB79F46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A0799-DC3D-4A59-96DF-96D7195E1D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0208EA-A603-4065-A827-C755DA576D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1EA7F1-1C1C-4714-B7E0-3EC3CAABC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20CB3-D1CA-4BB9-B125-5B0310747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B7B45D-13F3-4926-8FD2-2675E806E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53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48064-2289-4476-83AA-9B9245ED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65B20-D4B7-48BD-9905-677264FE0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FCB4E5-0791-42C6-A6B7-F4D9C7D701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259756-E810-4B36-9C70-4C184AC705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BCF985-4585-418F-AEA9-972531B899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E208E9-3CDF-439A-AD4A-5B275868A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EA17BB-F10B-47A0-8DFE-8B28DC41C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D90B3A-169E-4FF9-83AA-53229431C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30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2DB02-49C3-4AF2-8267-FE80E13EE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D9EB7-B1AB-4B70-9021-3E6C05FA0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904891-8F46-4BC4-BDD3-8CD5193C8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4FDBDE-9986-42D3-8A2B-4FAC5277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76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D21D16-95ED-448B-A6E8-64E9EA740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2E952E-4C3A-4036-9C58-B203C3183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8F5911-2366-4764-89F7-2F511255E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57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01EDA-9EF3-4683-81AC-550637577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D55D5-4B59-454A-9DF6-4527A5C28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3A4F3A-EF15-4305-B790-9A9177B95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BA325-1EAA-4AC5-8C54-B297F4A47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011C2C-2E57-4134-A591-ADA51BB8B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B1F056-5CA8-4EDC-B638-CF9034226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5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F67EE-7037-4387-BFE6-C011258E7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C0CEDA-4B69-437B-8DB4-E675C90275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CB57B5-DF26-4123-AAE3-168FB93DD8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52BCA1-A357-44C4-A4A7-BDB213579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3FE32-1EB3-412C-941F-7B6F9A62F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953695-6F25-47F7-A457-392606035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0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99C26-220F-4174-91A1-AE6571FE3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0A946A-6F6D-44DB-A774-36FFE4904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061E-94E4-44A2-BEBA-F3070A6B3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CF33B-B41F-4089-9785-E1CF3D7FC17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2F0E2-4730-4B26-858E-31CB3A4F9E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C6B53-AA22-4833-A9E4-CED8ED383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2ED96-8BE3-4C28-AFC4-732D9CD0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00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FF7D3-E44E-4A30-A056-84E3634F15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Graphics for Reorganization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2679C1-F40B-4CB0-9FAB-03FCEA0389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77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ABC55-D288-4396-A412-8AD812AD4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740" y="194048"/>
            <a:ext cx="10515600" cy="585144"/>
          </a:xfrm>
        </p:spPr>
        <p:txBody>
          <a:bodyPr>
            <a:normAutofit fontScale="90000"/>
          </a:bodyPr>
          <a:lstStyle/>
          <a:p>
            <a:r>
              <a:rPr lang="en-US" dirty="0"/>
              <a:t>Life Cycle Workflow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153AA529-51A2-49BB-AE9B-00C328C6890E}"/>
              </a:ext>
            </a:extLst>
          </p:cNvPr>
          <p:cNvSpPr/>
          <p:nvPr/>
        </p:nvSpPr>
        <p:spPr>
          <a:xfrm>
            <a:off x="2203375" y="2928828"/>
            <a:ext cx="7623673" cy="273688"/>
          </a:xfrm>
          <a:prstGeom prst="flowChart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Acquisition (in lieu of developing software)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C8A75A22-6F70-4A79-9959-D0A0FA8AF10B}"/>
              </a:ext>
            </a:extLst>
          </p:cNvPr>
          <p:cNvSpPr/>
          <p:nvPr/>
        </p:nvSpPr>
        <p:spPr>
          <a:xfrm>
            <a:off x="2203375" y="3426107"/>
            <a:ext cx="7623673" cy="419834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Project Monitor and Control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35AA9CB9-B381-41E9-8401-88EDC4C57AB5}"/>
              </a:ext>
            </a:extLst>
          </p:cNvPr>
          <p:cNvSpPr/>
          <p:nvPr/>
        </p:nvSpPr>
        <p:spPr>
          <a:xfrm>
            <a:off x="478098" y="3219138"/>
            <a:ext cx="1117020" cy="840179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Software Life Cycle Planning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2C1EAA46-98C4-479D-A1F0-DA6905572390}"/>
              </a:ext>
            </a:extLst>
          </p:cNvPr>
          <p:cNvSpPr/>
          <p:nvPr/>
        </p:nvSpPr>
        <p:spPr>
          <a:xfrm>
            <a:off x="2026438" y="4536832"/>
            <a:ext cx="1523118" cy="397167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Requirements</a:t>
            </a: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5A14CBE6-D50A-4280-A9DA-FD63FE1F4268}"/>
              </a:ext>
            </a:extLst>
          </p:cNvPr>
          <p:cNvSpPr/>
          <p:nvPr/>
        </p:nvSpPr>
        <p:spPr>
          <a:xfrm>
            <a:off x="4014364" y="4630428"/>
            <a:ext cx="919162" cy="370793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Design</a:t>
            </a: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6CCE90CF-7DA9-4C50-A871-12D66D018F8C}"/>
              </a:ext>
            </a:extLst>
          </p:cNvPr>
          <p:cNvSpPr/>
          <p:nvPr/>
        </p:nvSpPr>
        <p:spPr>
          <a:xfrm>
            <a:off x="5175557" y="4343639"/>
            <a:ext cx="1679308" cy="361262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Implementation</a:t>
            </a: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F0ED1FE1-C5F6-4AFB-B129-150238B48391}"/>
              </a:ext>
            </a:extLst>
          </p:cNvPr>
          <p:cNvSpPr/>
          <p:nvPr/>
        </p:nvSpPr>
        <p:spPr>
          <a:xfrm>
            <a:off x="7109908" y="4557574"/>
            <a:ext cx="1325562" cy="383665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IV&amp;V Test</a:t>
            </a: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012DCA38-6D6C-43D7-B15A-7C390C6D563E}"/>
              </a:ext>
            </a:extLst>
          </p:cNvPr>
          <p:cNvSpPr/>
          <p:nvPr/>
        </p:nvSpPr>
        <p:spPr>
          <a:xfrm>
            <a:off x="8738094" y="4248790"/>
            <a:ext cx="3116689" cy="665582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Software Operation, Maintenance, and Retirement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1261E2A2-C05F-46E6-8445-98F429D859C4}"/>
              </a:ext>
            </a:extLst>
          </p:cNvPr>
          <p:cNvSpPr/>
          <p:nvPr/>
        </p:nvSpPr>
        <p:spPr>
          <a:xfrm>
            <a:off x="10725433" y="3351380"/>
            <a:ext cx="1155813" cy="573661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Project Closeout</a:t>
            </a:r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88CBE723-1BA8-4688-A683-82AFC914AC7F}"/>
              </a:ext>
            </a:extLst>
          </p:cNvPr>
          <p:cNvSpPr/>
          <p:nvPr/>
        </p:nvSpPr>
        <p:spPr>
          <a:xfrm>
            <a:off x="2203374" y="5426905"/>
            <a:ext cx="9299327" cy="370792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Configuration Management (Requirement Changes / Defect Management )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D8937894-DDA5-489C-9F4A-2DE08906799A}"/>
              </a:ext>
            </a:extLst>
          </p:cNvPr>
          <p:cNvSpPr/>
          <p:nvPr/>
        </p:nvSpPr>
        <p:spPr>
          <a:xfrm>
            <a:off x="2203374" y="6021470"/>
            <a:ext cx="9299327" cy="239249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IV&amp;V</a:t>
            </a:r>
          </a:p>
        </p:txBody>
      </p:sp>
      <p:sp>
        <p:nvSpPr>
          <p:cNvPr id="17" name="Flowchart: Process 16">
            <a:extLst>
              <a:ext uri="{FF2B5EF4-FFF2-40B4-BE49-F238E27FC236}">
                <a16:creationId xmlns:a16="http://schemas.microsoft.com/office/drawing/2014/main" id="{416C6223-03EF-488A-B6F5-D115EF579A40}"/>
              </a:ext>
            </a:extLst>
          </p:cNvPr>
          <p:cNvSpPr/>
          <p:nvPr/>
        </p:nvSpPr>
        <p:spPr>
          <a:xfrm>
            <a:off x="652104" y="2377222"/>
            <a:ext cx="11255604" cy="306157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Center Support for Project Teams Developing Software (Process Engineering Groups / Training / Lessons Learned)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D98D97F1-C32B-4744-8CBA-23B10364D0A5}"/>
              </a:ext>
            </a:extLst>
          </p:cNvPr>
          <p:cNvCxnSpPr>
            <a:cxnSpLocks/>
            <a:stCxn id="6" idx="0"/>
            <a:endCxn id="4" idx="1"/>
          </p:cNvCxnSpPr>
          <p:nvPr/>
        </p:nvCxnSpPr>
        <p:spPr>
          <a:xfrm rot="5400000" flipH="1" flipV="1">
            <a:off x="1543258" y="2559022"/>
            <a:ext cx="153466" cy="1166767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9312A4BB-60DE-42F5-BBFE-E0E112B69D79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 flipV="1">
            <a:off x="1595118" y="3636024"/>
            <a:ext cx="608257" cy="320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DCDE9DCD-6418-46C2-AA0D-632946FE00C8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3549556" y="4735416"/>
            <a:ext cx="464808" cy="80409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39D4395D-6B3C-4CD5-9280-C4986081BC68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4933526" y="4524270"/>
            <a:ext cx="242031" cy="291555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6C01A0D8-BC78-4A63-9ED1-E687CD19D5AE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6854865" y="4524270"/>
            <a:ext cx="255043" cy="225137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B4E5F510-91FE-41FC-8462-90377AD63100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8435470" y="4581581"/>
            <a:ext cx="302624" cy="167826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37480BEE-DC2C-4422-86F4-A3E45F0EA356}"/>
              </a:ext>
            </a:extLst>
          </p:cNvPr>
          <p:cNvCxnSpPr>
            <a:cxnSpLocks/>
            <a:stCxn id="5" idx="3"/>
            <a:endCxn id="13" idx="1"/>
          </p:cNvCxnSpPr>
          <p:nvPr/>
        </p:nvCxnSpPr>
        <p:spPr>
          <a:xfrm>
            <a:off x="9827048" y="3636024"/>
            <a:ext cx="898385" cy="2187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7AD9DC19-B266-44D6-9C55-388E3AB14CA6}"/>
              </a:ext>
            </a:extLst>
          </p:cNvPr>
          <p:cNvCxnSpPr>
            <a:cxnSpLocks/>
            <a:stCxn id="4" idx="3"/>
            <a:endCxn id="13" idx="0"/>
          </p:cNvCxnSpPr>
          <p:nvPr/>
        </p:nvCxnSpPr>
        <p:spPr>
          <a:xfrm>
            <a:off x="9827048" y="3065672"/>
            <a:ext cx="1476292" cy="285708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42B2F714-1F22-426D-984B-C81BC5CC9D60}"/>
              </a:ext>
            </a:extLst>
          </p:cNvPr>
          <p:cNvCxnSpPr>
            <a:cxnSpLocks/>
            <a:stCxn id="7" idx="2"/>
            <a:endCxn id="14" idx="0"/>
          </p:cNvCxnSpPr>
          <p:nvPr/>
        </p:nvCxnSpPr>
        <p:spPr>
          <a:xfrm rot="16200000" flipH="1">
            <a:off x="4574064" y="3147931"/>
            <a:ext cx="492906" cy="4065041"/>
          </a:xfrm>
          <a:prstGeom prst="bentConnector3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55471455-1EAB-4760-96C2-92739B26D802}"/>
              </a:ext>
            </a:extLst>
          </p:cNvPr>
          <p:cNvCxnSpPr>
            <a:cxnSpLocks/>
          </p:cNvCxnSpPr>
          <p:nvPr/>
        </p:nvCxnSpPr>
        <p:spPr>
          <a:xfrm rot="5400000">
            <a:off x="7070031" y="4724248"/>
            <a:ext cx="485666" cy="919651"/>
          </a:xfrm>
          <a:prstGeom prst="bentConnector3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3E10AF60-5D8C-4C44-BE49-9A14A3AE871A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 rot="5400000">
            <a:off x="8318473" y="3448938"/>
            <a:ext cx="512533" cy="3443401"/>
          </a:xfrm>
          <a:prstGeom prst="bentConnector3">
            <a:avLst>
              <a:gd name="adj1" fmla="val 50000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Flowchart: Process 88">
            <a:extLst>
              <a:ext uri="{FF2B5EF4-FFF2-40B4-BE49-F238E27FC236}">
                <a16:creationId xmlns:a16="http://schemas.microsoft.com/office/drawing/2014/main" id="{91249358-5D73-4AB5-A417-428529E4F613}"/>
              </a:ext>
            </a:extLst>
          </p:cNvPr>
          <p:cNvSpPr/>
          <p:nvPr/>
        </p:nvSpPr>
        <p:spPr>
          <a:xfrm>
            <a:off x="625642" y="796565"/>
            <a:ext cx="11255604" cy="521337"/>
          </a:xfrm>
          <a:prstGeom prst="flowChartProcess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Institutional Support (Benchmarking and Appraisals, Training, Process Definition, Requirement Mapping, Tailoring and Classification, Measurements and Metrics, Process Library, Licensing Sharing and Reuse)</a:t>
            </a:r>
          </a:p>
        </p:txBody>
      </p:sp>
      <p:sp>
        <p:nvSpPr>
          <p:cNvPr id="32" name="Flowchart: Process 31">
            <a:extLst>
              <a:ext uri="{FF2B5EF4-FFF2-40B4-BE49-F238E27FC236}">
                <a16:creationId xmlns:a16="http://schemas.microsoft.com/office/drawing/2014/main" id="{E73B8757-15EA-4387-B4B9-33CACC6F892D}"/>
              </a:ext>
            </a:extLst>
          </p:cNvPr>
          <p:cNvSpPr/>
          <p:nvPr/>
        </p:nvSpPr>
        <p:spPr>
          <a:xfrm>
            <a:off x="3087526" y="4026327"/>
            <a:ext cx="1509000" cy="336070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Architecture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F53F40B5-CCB3-4219-9CC0-57C3E5D0389E}"/>
              </a:ext>
            </a:extLst>
          </p:cNvPr>
          <p:cNvCxnSpPr>
            <a:cxnSpLocks/>
            <a:stCxn id="7" idx="0"/>
            <a:endCxn id="32" idx="1"/>
          </p:cNvCxnSpPr>
          <p:nvPr/>
        </p:nvCxnSpPr>
        <p:spPr>
          <a:xfrm rot="5400000" flipH="1" flipV="1">
            <a:off x="2766526" y="4215833"/>
            <a:ext cx="342470" cy="299529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6C74E898-DFBF-4C60-A678-B2807FBE336A}"/>
              </a:ext>
            </a:extLst>
          </p:cNvPr>
          <p:cNvCxnSpPr>
            <a:cxnSpLocks/>
            <a:stCxn id="32" idx="2"/>
            <a:endCxn id="8" idx="0"/>
          </p:cNvCxnSpPr>
          <p:nvPr/>
        </p:nvCxnSpPr>
        <p:spPr>
          <a:xfrm rot="16200000" flipH="1">
            <a:off x="4023970" y="4180452"/>
            <a:ext cx="268031" cy="631919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owchart: Process 51">
            <a:extLst>
              <a:ext uri="{FF2B5EF4-FFF2-40B4-BE49-F238E27FC236}">
                <a16:creationId xmlns:a16="http://schemas.microsoft.com/office/drawing/2014/main" id="{276E86C1-E53D-42EE-8702-AABDE8CE953F}"/>
              </a:ext>
            </a:extLst>
          </p:cNvPr>
          <p:cNvSpPr/>
          <p:nvPr/>
        </p:nvSpPr>
        <p:spPr>
          <a:xfrm>
            <a:off x="7103081" y="4101086"/>
            <a:ext cx="1325562" cy="357515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Testing</a:t>
            </a:r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8DF9464A-03D7-453F-AE97-EFA69B475E2D}"/>
              </a:ext>
            </a:extLst>
          </p:cNvPr>
          <p:cNvCxnSpPr>
            <a:cxnSpLocks/>
            <a:stCxn id="52" idx="3"/>
            <a:endCxn id="11" idx="1"/>
          </p:cNvCxnSpPr>
          <p:nvPr/>
        </p:nvCxnSpPr>
        <p:spPr>
          <a:xfrm>
            <a:off x="8428643" y="4279844"/>
            <a:ext cx="309451" cy="301737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24330CAC-BB07-444A-9AA6-FD15CCE090AC}"/>
              </a:ext>
            </a:extLst>
          </p:cNvPr>
          <p:cNvCxnSpPr>
            <a:cxnSpLocks/>
            <a:stCxn id="9" idx="3"/>
            <a:endCxn id="52" idx="1"/>
          </p:cNvCxnSpPr>
          <p:nvPr/>
        </p:nvCxnSpPr>
        <p:spPr>
          <a:xfrm flipV="1">
            <a:off x="6854865" y="4279844"/>
            <a:ext cx="248216" cy="244426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B123DCF7-2CF1-4951-9343-77EF4D999045}"/>
              </a:ext>
            </a:extLst>
          </p:cNvPr>
          <p:cNvCxnSpPr>
            <a:cxnSpLocks/>
            <a:stCxn id="11" idx="0"/>
            <a:endCxn id="13" idx="2"/>
          </p:cNvCxnSpPr>
          <p:nvPr/>
        </p:nvCxnSpPr>
        <p:spPr>
          <a:xfrm rot="5400000" flipH="1" flipV="1">
            <a:off x="10638015" y="3583466"/>
            <a:ext cx="323749" cy="1006901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Process 45">
            <a:extLst>
              <a:ext uri="{FF2B5EF4-FFF2-40B4-BE49-F238E27FC236}">
                <a16:creationId xmlns:a16="http://schemas.microsoft.com/office/drawing/2014/main" id="{8FDF65A0-A331-40FB-B63E-0FBEDB198DE4}"/>
              </a:ext>
            </a:extLst>
          </p:cNvPr>
          <p:cNvSpPr/>
          <p:nvPr/>
        </p:nvSpPr>
        <p:spPr>
          <a:xfrm>
            <a:off x="496497" y="4496411"/>
            <a:ext cx="1407360" cy="840179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Software Cost Estimation</a:t>
            </a:r>
          </a:p>
        </p:txBody>
      </p:sp>
      <p:sp>
        <p:nvSpPr>
          <p:cNvPr id="47" name="Flowchart: Process 46">
            <a:extLst>
              <a:ext uri="{FF2B5EF4-FFF2-40B4-BE49-F238E27FC236}">
                <a16:creationId xmlns:a16="http://schemas.microsoft.com/office/drawing/2014/main" id="{A465DDD6-6CD3-466D-8597-A6CCC93DE0E3}"/>
              </a:ext>
            </a:extLst>
          </p:cNvPr>
          <p:cNvSpPr/>
          <p:nvPr/>
        </p:nvSpPr>
        <p:spPr>
          <a:xfrm>
            <a:off x="491885" y="5559834"/>
            <a:ext cx="1407361" cy="625466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Software Scheduling</a:t>
            </a:r>
          </a:p>
        </p:txBody>
      </p:sp>
      <p:sp>
        <p:nvSpPr>
          <p:cNvPr id="50" name="Flowchart: Process 49">
            <a:extLst>
              <a:ext uri="{FF2B5EF4-FFF2-40B4-BE49-F238E27FC236}">
                <a16:creationId xmlns:a16="http://schemas.microsoft.com/office/drawing/2014/main" id="{7B6C2D2B-928F-42F1-B7B5-70E59F6620CA}"/>
              </a:ext>
            </a:extLst>
          </p:cNvPr>
          <p:cNvSpPr/>
          <p:nvPr/>
        </p:nvSpPr>
        <p:spPr>
          <a:xfrm>
            <a:off x="652104" y="1397286"/>
            <a:ext cx="11229141" cy="306157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Other Support Activities ( Safety Critical Software, Cybersecurity, Risk Management)</a:t>
            </a: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DD549FF2-0A7C-4E2E-9BB9-F1A3FC221EF5}"/>
              </a:ext>
            </a:extLst>
          </p:cNvPr>
          <p:cNvCxnSpPr>
            <a:cxnSpLocks/>
          </p:cNvCxnSpPr>
          <p:nvPr/>
        </p:nvCxnSpPr>
        <p:spPr>
          <a:xfrm rot="5400000">
            <a:off x="337961" y="4217855"/>
            <a:ext cx="857184" cy="540111"/>
          </a:xfrm>
          <a:prstGeom prst="bentConnector4">
            <a:avLst>
              <a:gd name="adj1" fmla="val 25496"/>
              <a:gd name="adj2" fmla="val 142325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897D4672-E196-4741-ACCF-A76BED6BC60C}"/>
              </a:ext>
            </a:extLst>
          </p:cNvPr>
          <p:cNvCxnSpPr>
            <a:cxnSpLocks/>
            <a:stCxn id="46" idx="1"/>
            <a:endCxn id="47" idx="1"/>
          </p:cNvCxnSpPr>
          <p:nvPr/>
        </p:nvCxnSpPr>
        <p:spPr>
          <a:xfrm rot="10800000" flipV="1">
            <a:off x="491885" y="4916501"/>
            <a:ext cx="4612" cy="956066"/>
          </a:xfrm>
          <a:prstGeom prst="bentConnector3">
            <a:avLst>
              <a:gd name="adj1" fmla="val 5056635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lowchart: Process 39">
            <a:extLst>
              <a:ext uri="{FF2B5EF4-FFF2-40B4-BE49-F238E27FC236}">
                <a16:creationId xmlns:a16="http://schemas.microsoft.com/office/drawing/2014/main" id="{2A05D101-D575-45DC-8720-9EF1356C285D}"/>
              </a:ext>
            </a:extLst>
          </p:cNvPr>
          <p:cNvSpPr/>
          <p:nvPr/>
        </p:nvSpPr>
        <p:spPr>
          <a:xfrm>
            <a:off x="677504" y="1766644"/>
            <a:ext cx="11229141" cy="544548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Software Assurance Activities (SA Planning, SA Auditing, SA SW Requirements Analysis, SA SW Design Analysis, SA SW Source Code Analysis, SA SW Testing, SA Reporting)</a:t>
            </a:r>
          </a:p>
        </p:txBody>
      </p:sp>
      <p:sp>
        <p:nvSpPr>
          <p:cNvPr id="41" name="Flowchart: Process 40">
            <a:extLst>
              <a:ext uri="{FF2B5EF4-FFF2-40B4-BE49-F238E27FC236}">
                <a16:creationId xmlns:a16="http://schemas.microsoft.com/office/drawing/2014/main" id="{A43BF698-F1FA-4CDF-83EE-BFFB2C4B5AD7}"/>
              </a:ext>
            </a:extLst>
          </p:cNvPr>
          <p:cNvSpPr/>
          <p:nvPr/>
        </p:nvSpPr>
        <p:spPr>
          <a:xfrm>
            <a:off x="2222774" y="6389995"/>
            <a:ext cx="9299327" cy="280909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Peer Reviews</a:t>
            </a:r>
          </a:p>
        </p:txBody>
      </p:sp>
    </p:spTree>
    <p:extLst>
      <p:ext uri="{BB962C8B-B14F-4D97-AF65-F5344CB8AC3E}">
        <p14:creationId xmlns:p14="http://schemas.microsoft.com/office/powerpoint/2010/main" val="1724800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12703-9031-4E60-8CA3-492B936CB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450" y="374449"/>
            <a:ext cx="10515600" cy="1325563"/>
          </a:xfrm>
        </p:spPr>
        <p:txBody>
          <a:bodyPr/>
          <a:lstStyle/>
          <a:p>
            <a:r>
              <a:rPr lang="en-US" dirty="0"/>
              <a:t>Activity </a:t>
            </a:r>
            <a:br>
              <a:rPr lang="en-US" dirty="0"/>
            </a:br>
            <a:r>
              <a:rPr lang="en-US" dirty="0"/>
              <a:t>Concept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174CA492-937C-4F2D-B895-D4D81D669322}"/>
              </a:ext>
            </a:extLst>
          </p:cNvPr>
          <p:cNvSpPr/>
          <p:nvPr/>
        </p:nvSpPr>
        <p:spPr>
          <a:xfrm>
            <a:off x="1651000" y="2020094"/>
            <a:ext cx="1828800" cy="64690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NPR 7150.2D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B47C4C36-2F4C-4431-B85F-C6DA3899DDAC}"/>
              </a:ext>
            </a:extLst>
          </p:cNvPr>
          <p:cNvSpPr/>
          <p:nvPr/>
        </p:nvSpPr>
        <p:spPr>
          <a:xfrm>
            <a:off x="1651000" y="4932363"/>
            <a:ext cx="1828800" cy="646906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8739.8B 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ACA43174-60DB-4AB9-830C-7669997ED4D3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6451600" y="2280841"/>
            <a:ext cx="2914645" cy="1485769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578DB362-277E-484A-95B1-E0ECE2F661E5}"/>
              </a:ext>
            </a:extLst>
          </p:cNvPr>
          <p:cNvCxnSpPr>
            <a:cxnSpLocks/>
            <a:stCxn id="10" idx="3"/>
            <a:endCxn id="4" idx="1"/>
          </p:cNvCxnSpPr>
          <p:nvPr/>
        </p:nvCxnSpPr>
        <p:spPr>
          <a:xfrm>
            <a:off x="6451597" y="3150990"/>
            <a:ext cx="2914648" cy="615620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2BB18A58-2654-4767-9B8B-D0F554A26297}"/>
              </a:ext>
            </a:extLst>
          </p:cNvPr>
          <p:cNvCxnSpPr>
            <a:cxnSpLocks/>
            <a:stCxn id="11" idx="3"/>
            <a:endCxn id="4" idx="1"/>
          </p:cNvCxnSpPr>
          <p:nvPr/>
        </p:nvCxnSpPr>
        <p:spPr>
          <a:xfrm flipV="1">
            <a:off x="6451597" y="3766610"/>
            <a:ext cx="2914648" cy="167415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613338AC-2804-458F-B00B-EA886C504CF1}"/>
              </a:ext>
            </a:extLst>
          </p:cNvPr>
          <p:cNvCxnSpPr>
            <a:cxnSpLocks/>
            <a:stCxn id="9" idx="3"/>
            <a:endCxn id="4" idx="1"/>
          </p:cNvCxnSpPr>
          <p:nvPr/>
        </p:nvCxnSpPr>
        <p:spPr>
          <a:xfrm flipV="1">
            <a:off x="6451600" y="3766610"/>
            <a:ext cx="2914645" cy="1489206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925FC9AC-31C7-4A80-92C7-69889AEE2D74}"/>
              </a:ext>
            </a:extLst>
          </p:cNvPr>
          <p:cNvCxnSpPr>
            <a:cxnSpLocks/>
            <a:stCxn id="12" idx="3"/>
            <a:endCxn id="4" idx="1"/>
          </p:cNvCxnSpPr>
          <p:nvPr/>
        </p:nvCxnSpPr>
        <p:spPr>
          <a:xfrm flipV="1">
            <a:off x="6451600" y="3766610"/>
            <a:ext cx="2914645" cy="2414818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489C541E-A405-40FD-A6E3-61FE792A6B67}"/>
              </a:ext>
            </a:extLst>
          </p:cNvPr>
          <p:cNvCxnSpPr>
            <a:cxnSpLocks/>
            <a:stCxn id="8" idx="3"/>
            <a:endCxn id="5" idx="1"/>
          </p:cNvCxnSpPr>
          <p:nvPr/>
        </p:nvCxnSpPr>
        <p:spPr>
          <a:xfrm>
            <a:off x="6451600" y="2280841"/>
            <a:ext cx="2914647" cy="360984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870E229-FF60-4181-A7A1-9779A4D94ECB}"/>
              </a:ext>
            </a:extLst>
          </p:cNvPr>
          <p:cNvGrpSpPr/>
          <p:nvPr/>
        </p:nvGrpSpPr>
        <p:grpSpPr>
          <a:xfrm>
            <a:off x="4038600" y="976311"/>
            <a:ext cx="4343400" cy="5666781"/>
            <a:chOff x="4038600" y="976311"/>
            <a:chExt cx="4343400" cy="5666781"/>
          </a:xfrm>
        </p:grpSpPr>
        <p:sp>
          <p:nvSpPr>
            <p:cNvPr id="8" name="Flowchart: Process 7">
              <a:extLst>
                <a:ext uri="{FF2B5EF4-FFF2-40B4-BE49-F238E27FC236}">
                  <a16:creationId xmlns:a16="http://schemas.microsoft.com/office/drawing/2014/main" id="{BA4F8A92-16BD-4D5A-B6D1-48E0ADB81A18}"/>
                </a:ext>
              </a:extLst>
            </p:cNvPr>
            <p:cNvSpPr/>
            <p:nvPr/>
          </p:nvSpPr>
          <p:spPr>
            <a:xfrm>
              <a:off x="4622800" y="1957388"/>
              <a:ext cx="1828800" cy="646906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SWEHB SWEs</a:t>
              </a:r>
            </a:p>
          </p:txBody>
        </p:sp>
        <p:sp>
          <p:nvSpPr>
            <p:cNvPr id="9" name="Flowchart: Process 8">
              <a:extLst>
                <a:ext uri="{FF2B5EF4-FFF2-40B4-BE49-F238E27FC236}">
                  <a16:creationId xmlns:a16="http://schemas.microsoft.com/office/drawing/2014/main" id="{2D737495-11E4-48DC-9ACF-C3D8B9B7B147}"/>
                </a:ext>
              </a:extLst>
            </p:cNvPr>
            <p:cNvSpPr/>
            <p:nvPr/>
          </p:nvSpPr>
          <p:spPr>
            <a:xfrm>
              <a:off x="4622800" y="4932363"/>
              <a:ext cx="1828800" cy="646906"/>
            </a:xfrm>
            <a:prstGeom prst="flowChartProcess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8739.8B </a:t>
              </a:r>
            </a:p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SA Tasks</a:t>
              </a:r>
            </a:p>
          </p:txBody>
        </p:sp>
        <p:sp>
          <p:nvSpPr>
            <p:cNvPr id="10" name="Flowchart: Process 9">
              <a:extLst>
                <a:ext uri="{FF2B5EF4-FFF2-40B4-BE49-F238E27FC236}">
                  <a16:creationId xmlns:a16="http://schemas.microsoft.com/office/drawing/2014/main" id="{D1615629-5632-4253-AA24-FE989A41BF5A}"/>
                </a:ext>
              </a:extLst>
            </p:cNvPr>
            <p:cNvSpPr/>
            <p:nvPr/>
          </p:nvSpPr>
          <p:spPr>
            <a:xfrm>
              <a:off x="4622797" y="2827537"/>
              <a:ext cx="1828800" cy="646906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SWEHB Topics</a:t>
              </a:r>
            </a:p>
          </p:txBody>
        </p:sp>
        <p:sp>
          <p:nvSpPr>
            <p:cNvPr id="11" name="Flowchart: Process 10">
              <a:extLst>
                <a:ext uri="{FF2B5EF4-FFF2-40B4-BE49-F238E27FC236}">
                  <a16:creationId xmlns:a16="http://schemas.microsoft.com/office/drawing/2014/main" id="{09B5482A-0227-42F9-BB3E-4C3E5C24911D}"/>
                </a:ext>
              </a:extLst>
            </p:cNvPr>
            <p:cNvSpPr/>
            <p:nvPr/>
          </p:nvSpPr>
          <p:spPr>
            <a:xfrm>
              <a:off x="4622797" y="3610572"/>
              <a:ext cx="1828800" cy="646906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SWEHB PATs</a:t>
              </a:r>
            </a:p>
          </p:txBody>
        </p:sp>
        <p:sp>
          <p:nvSpPr>
            <p:cNvPr id="12" name="Flowchart: Process 11">
              <a:extLst>
                <a:ext uri="{FF2B5EF4-FFF2-40B4-BE49-F238E27FC236}">
                  <a16:creationId xmlns:a16="http://schemas.microsoft.com/office/drawing/2014/main" id="{CFEEFBD1-2EA4-44BB-802A-A6E131A36DD5}"/>
                </a:ext>
              </a:extLst>
            </p:cNvPr>
            <p:cNvSpPr/>
            <p:nvPr/>
          </p:nvSpPr>
          <p:spPr>
            <a:xfrm>
              <a:off x="4038600" y="5719763"/>
              <a:ext cx="2413000" cy="923329"/>
            </a:xfrm>
            <a:prstGeom prst="flowChartProcess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8739.8B </a:t>
              </a:r>
            </a:p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SA IV&amp;V </a:t>
              </a:r>
            </a:p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Requirements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C49E4FE-ECBC-4E83-8277-F3956EC7EB60}"/>
                </a:ext>
              </a:extLst>
            </p:cNvPr>
            <p:cNvSpPr txBox="1"/>
            <p:nvPr/>
          </p:nvSpPr>
          <p:spPr>
            <a:xfrm>
              <a:off x="4521200" y="976311"/>
              <a:ext cx="3860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Current view of SWEHB includes only SWEs, Topics, PATS, and other pages. Each has links to other pages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99C7CAA-BC88-4C19-AF53-C73A6F24F235}"/>
              </a:ext>
            </a:extLst>
          </p:cNvPr>
          <p:cNvGrpSpPr/>
          <p:nvPr/>
        </p:nvGrpSpPr>
        <p:grpSpPr>
          <a:xfrm>
            <a:off x="9036050" y="938891"/>
            <a:ext cx="2730500" cy="5275247"/>
            <a:chOff x="4851403" y="277828"/>
            <a:chExt cx="2730500" cy="5275247"/>
          </a:xfrm>
        </p:grpSpPr>
        <p:sp>
          <p:nvSpPr>
            <p:cNvPr id="4" name="Flowchart: Process 3">
              <a:extLst>
                <a:ext uri="{FF2B5EF4-FFF2-40B4-BE49-F238E27FC236}">
                  <a16:creationId xmlns:a16="http://schemas.microsoft.com/office/drawing/2014/main" id="{52D41FB5-A04B-4F3B-8A38-753D1A70068A}"/>
                </a:ext>
              </a:extLst>
            </p:cNvPr>
            <p:cNvSpPr/>
            <p:nvPr/>
          </p:nvSpPr>
          <p:spPr>
            <a:xfrm>
              <a:off x="5181598" y="2782094"/>
              <a:ext cx="1828800" cy="646906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SW Activities </a:t>
              </a:r>
            </a:p>
          </p:txBody>
        </p:sp>
        <p:sp>
          <p:nvSpPr>
            <p:cNvPr id="5" name="Flowchart: Process 4">
              <a:extLst>
                <a:ext uri="{FF2B5EF4-FFF2-40B4-BE49-F238E27FC236}">
                  <a16:creationId xmlns:a16="http://schemas.microsoft.com/office/drawing/2014/main" id="{889357E8-A732-4116-8596-E919F745ED66}"/>
                </a:ext>
              </a:extLst>
            </p:cNvPr>
            <p:cNvSpPr/>
            <p:nvPr/>
          </p:nvSpPr>
          <p:spPr>
            <a:xfrm>
              <a:off x="5181600" y="4906169"/>
              <a:ext cx="1828800" cy="646906"/>
            </a:xfrm>
            <a:prstGeom prst="flowChartProcess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SA Activities 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8076017-1FDC-4840-B3CF-CF637240F333}"/>
                </a:ext>
              </a:extLst>
            </p:cNvPr>
            <p:cNvSpPr txBox="1"/>
            <p:nvPr/>
          </p:nvSpPr>
          <p:spPr>
            <a:xfrm>
              <a:off x="4851403" y="277828"/>
              <a:ext cx="273050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New  view of SWEHB would have Activities. Each Activity includes links to related items such as: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SWEs,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Topics,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PATS,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other pages</a:t>
              </a: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13325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E7582-95A3-4055-8289-090A58CA2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Graphics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CF79F-ECCE-4019-B8E8-ADC469A41C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Activity will have a graphic of it as a box and showing</a:t>
            </a:r>
          </a:p>
          <a:p>
            <a:pPr lvl="1"/>
            <a:r>
              <a:rPr lang="en-US" dirty="0"/>
              <a:t>Inputs</a:t>
            </a:r>
          </a:p>
          <a:p>
            <a:pPr lvl="1"/>
            <a:r>
              <a:rPr lang="en-US" dirty="0"/>
              <a:t>Predecessors</a:t>
            </a:r>
          </a:p>
          <a:p>
            <a:pPr lvl="1"/>
            <a:r>
              <a:rPr lang="en-US" dirty="0"/>
              <a:t>Outputs to other Activities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48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357A-1325-4E1D-B255-86A27DA6E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 Review Activity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E52ABDBA-56AE-4A66-80D6-3B17BAA3FC2B}"/>
              </a:ext>
            </a:extLst>
          </p:cNvPr>
          <p:cNvSpPr/>
          <p:nvPr/>
        </p:nvSpPr>
        <p:spPr>
          <a:xfrm>
            <a:off x="830037" y="1909612"/>
            <a:ext cx="1117020" cy="840179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Software Life Cycle Planning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E1131277-17B9-4E40-99B3-2F7C86A6C29B}"/>
              </a:ext>
            </a:extLst>
          </p:cNvPr>
          <p:cNvSpPr/>
          <p:nvPr/>
        </p:nvSpPr>
        <p:spPr>
          <a:xfrm>
            <a:off x="818910" y="3732013"/>
            <a:ext cx="1523118" cy="397167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Requirements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3AC7F4F6-B368-47FE-A3BF-34DD19048698}"/>
              </a:ext>
            </a:extLst>
          </p:cNvPr>
          <p:cNvSpPr/>
          <p:nvPr/>
        </p:nvSpPr>
        <p:spPr>
          <a:xfrm>
            <a:off x="823058" y="5113567"/>
            <a:ext cx="919162" cy="370793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Design</a:t>
            </a: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4BD5AD59-BDA8-4230-B3B7-0D87F249F92D}"/>
              </a:ext>
            </a:extLst>
          </p:cNvPr>
          <p:cNvSpPr/>
          <p:nvPr/>
        </p:nvSpPr>
        <p:spPr>
          <a:xfrm>
            <a:off x="823061" y="4546037"/>
            <a:ext cx="1509000" cy="336070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Architecture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7AD1DA-4A9F-405D-921B-C781072A4124}"/>
              </a:ext>
            </a:extLst>
          </p:cNvPr>
          <p:cNvSpPr txBox="1"/>
          <p:nvPr/>
        </p:nvSpPr>
        <p:spPr>
          <a:xfrm>
            <a:off x="3448145" y="2771760"/>
            <a:ext cx="2062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Plan Document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BDEF09-C5E0-49EB-9281-0B62F4B5961B}"/>
              </a:ext>
            </a:extLst>
          </p:cNvPr>
          <p:cNvSpPr txBox="1"/>
          <p:nvPr/>
        </p:nvSpPr>
        <p:spPr>
          <a:xfrm>
            <a:off x="2996793" y="3561264"/>
            <a:ext cx="1736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Requirements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250D1B-B9A2-4EEA-B0DB-C011AB736AF7}"/>
              </a:ext>
            </a:extLst>
          </p:cNvPr>
          <p:cNvSpPr txBox="1"/>
          <p:nvPr/>
        </p:nvSpPr>
        <p:spPr>
          <a:xfrm>
            <a:off x="2996793" y="3952567"/>
            <a:ext cx="237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Architecture Document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B262E3DD-EE28-4B58-AB8E-458A9B23D0F7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3468549" y="669788"/>
            <a:ext cx="1796246" cy="5956251"/>
          </a:xfrm>
          <a:prstGeom prst="bentConnector3">
            <a:avLst>
              <a:gd name="adj1" fmla="val 22537"/>
            </a:avLst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DC4EF5A-7D5B-444F-8231-9A2AA324F98F}"/>
              </a:ext>
            </a:extLst>
          </p:cNvPr>
          <p:cNvSpPr txBox="1"/>
          <p:nvPr/>
        </p:nvSpPr>
        <p:spPr>
          <a:xfrm>
            <a:off x="1825829" y="4940655"/>
            <a:ext cx="237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 Document</a:t>
            </a:r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6EF60B6F-1723-42B6-95ED-A7CB6B6AC816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342028" y="3930597"/>
            <a:ext cx="5002770" cy="615440"/>
          </a:xfrm>
          <a:prstGeom prst="bentConnector2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284C7FE4-36B5-4289-8FBC-9275753413BC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332061" y="4546037"/>
            <a:ext cx="5012737" cy="168035"/>
          </a:xfrm>
          <a:prstGeom prst="bentConnector4">
            <a:avLst>
              <a:gd name="adj1" fmla="val 22530"/>
              <a:gd name="adj2" fmla="val 23604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044596C7-88C9-488A-9D10-76476739B98C}"/>
              </a:ext>
            </a:extLst>
          </p:cNvPr>
          <p:cNvCxnSpPr>
            <a:cxnSpLocks/>
            <a:stCxn id="7" idx="3"/>
            <a:endCxn id="28" idx="0"/>
          </p:cNvCxnSpPr>
          <p:nvPr/>
        </p:nvCxnSpPr>
        <p:spPr>
          <a:xfrm flipV="1">
            <a:off x="1742220" y="4671938"/>
            <a:ext cx="5610741" cy="627026"/>
          </a:xfrm>
          <a:prstGeom prst="bentConnector4">
            <a:avLst>
              <a:gd name="adj1" fmla="val 48285"/>
              <a:gd name="adj2" fmla="val 136458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492D88DB-017E-4AA4-8187-A01FCCF14ACE}"/>
              </a:ext>
            </a:extLst>
          </p:cNvPr>
          <p:cNvCxnSpPr>
            <a:cxnSpLocks/>
            <a:stCxn id="28" idx="3"/>
            <a:endCxn id="40" idx="3"/>
          </p:cNvCxnSpPr>
          <p:nvPr/>
        </p:nvCxnSpPr>
        <p:spPr>
          <a:xfrm flipH="1">
            <a:off x="5029200" y="4918797"/>
            <a:ext cx="4633824" cy="1210942"/>
          </a:xfrm>
          <a:prstGeom prst="bentConnector3">
            <a:avLst>
              <a:gd name="adj1" fmla="val -1739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7185EAA-01A7-4D22-A884-FE8DF8C18109}"/>
              </a:ext>
            </a:extLst>
          </p:cNvPr>
          <p:cNvSpPr txBox="1"/>
          <p:nvPr/>
        </p:nvSpPr>
        <p:spPr>
          <a:xfrm>
            <a:off x="5698689" y="5767907"/>
            <a:ext cx="5177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Findings for Improvements to Input Documents</a:t>
            </a:r>
          </a:p>
        </p:txBody>
      </p:sp>
      <p:sp>
        <p:nvSpPr>
          <p:cNvPr id="40" name="Flowchart: Process 39">
            <a:extLst>
              <a:ext uri="{FF2B5EF4-FFF2-40B4-BE49-F238E27FC236}">
                <a16:creationId xmlns:a16="http://schemas.microsoft.com/office/drawing/2014/main" id="{F52A888E-DF85-4DF6-AFDA-D0C0585A7D7A}"/>
              </a:ext>
            </a:extLst>
          </p:cNvPr>
          <p:cNvSpPr/>
          <p:nvPr/>
        </p:nvSpPr>
        <p:spPr>
          <a:xfrm>
            <a:off x="1203158" y="5753275"/>
            <a:ext cx="3826042" cy="752927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Return to Activity providing documents for review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03484A86-8A85-475B-9B94-86BF8B5051B1}"/>
              </a:ext>
            </a:extLst>
          </p:cNvPr>
          <p:cNvCxnSpPr>
            <a:cxnSpLocks/>
            <a:stCxn id="40" idx="1"/>
            <a:endCxn id="7" idx="1"/>
          </p:cNvCxnSpPr>
          <p:nvPr/>
        </p:nvCxnSpPr>
        <p:spPr>
          <a:xfrm rot="10800000">
            <a:off x="823058" y="5298965"/>
            <a:ext cx="380100" cy="830775"/>
          </a:xfrm>
          <a:prstGeom prst="bentConnector3">
            <a:avLst>
              <a:gd name="adj1" fmla="val 160142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1A73A1F1-07FD-44D1-8A17-A4A211965A77}"/>
              </a:ext>
            </a:extLst>
          </p:cNvPr>
          <p:cNvCxnSpPr>
            <a:cxnSpLocks/>
            <a:stCxn id="7" idx="1"/>
            <a:endCxn id="8" idx="1"/>
          </p:cNvCxnSpPr>
          <p:nvPr/>
        </p:nvCxnSpPr>
        <p:spPr>
          <a:xfrm rot="10800000" flipH="1">
            <a:off x="823057" y="4714072"/>
            <a:ext cx="3" cy="584892"/>
          </a:xfrm>
          <a:prstGeom prst="bentConnector3">
            <a:avLst>
              <a:gd name="adj1" fmla="val -762000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6F87A9C5-FA91-4E3E-8118-F916B1D64120}"/>
              </a:ext>
            </a:extLst>
          </p:cNvPr>
          <p:cNvCxnSpPr>
            <a:cxnSpLocks/>
            <a:stCxn id="8" idx="1"/>
            <a:endCxn id="6" idx="1"/>
          </p:cNvCxnSpPr>
          <p:nvPr/>
        </p:nvCxnSpPr>
        <p:spPr>
          <a:xfrm rot="10800000">
            <a:off x="818911" y="3930598"/>
            <a:ext cx="4151" cy="783475"/>
          </a:xfrm>
          <a:prstGeom prst="bentConnector3">
            <a:avLst>
              <a:gd name="adj1" fmla="val 560710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7817323D-D358-45C9-BF23-7D0FA6B6E755}"/>
              </a:ext>
            </a:extLst>
          </p:cNvPr>
          <p:cNvCxnSpPr>
            <a:cxnSpLocks/>
            <a:stCxn id="6" idx="1"/>
            <a:endCxn id="5" idx="1"/>
          </p:cNvCxnSpPr>
          <p:nvPr/>
        </p:nvCxnSpPr>
        <p:spPr>
          <a:xfrm rot="10800000" flipH="1">
            <a:off x="818909" y="2329703"/>
            <a:ext cx="11127" cy="1600895"/>
          </a:xfrm>
          <a:prstGeom prst="bentConnector3">
            <a:avLst>
              <a:gd name="adj1" fmla="val -2054462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954B88AA-61E9-420B-A136-1B9EDC735E94}"/>
              </a:ext>
            </a:extLst>
          </p:cNvPr>
          <p:cNvSpPr/>
          <p:nvPr/>
        </p:nvSpPr>
        <p:spPr>
          <a:xfrm>
            <a:off x="5042898" y="4671938"/>
            <a:ext cx="4620126" cy="49371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Peer Reviews</a:t>
            </a:r>
          </a:p>
        </p:txBody>
      </p:sp>
    </p:spTree>
    <p:extLst>
      <p:ext uri="{BB962C8B-B14F-4D97-AF65-F5344CB8AC3E}">
        <p14:creationId xmlns:p14="http://schemas.microsoft.com/office/powerpoint/2010/main" val="3412416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1883</TotalTime>
  <Words>279</Words>
  <Application>Microsoft Office PowerPoint</Application>
  <PresentationFormat>Widescreen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Graphics for Reorganization</vt:lpstr>
      <vt:lpstr>Life Cycle Workflow</vt:lpstr>
      <vt:lpstr>Activity  Concept</vt:lpstr>
      <vt:lpstr>Activity Graphics</vt:lpstr>
      <vt:lpstr>Peer Review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Graphics for Reorganization</dc:title>
  <dc:creator>Fred</dc:creator>
  <cp:lastModifiedBy>Fred</cp:lastModifiedBy>
  <cp:revision>34</cp:revision>
  <dcterms:created xsi:type="dcterms:W3CDTF">2022-10-28T13:24:17Z</dcterms:created>
  <dcterms:modified xsi:type="dcterms:W3CDTF">2022-12-13T18:30:34Z</dcterms:modified>
</cp:coreProperties>
</file>