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61" r:id="rId4"/>
    <p:sldId id="268" r:id="rId5"/>
    <p:sldId id="258" r:id="rId6"/>
    <p:sldId id="267" r:id="rId7"/>
    <p:sldId id="259" r:id="rId8"/>
    <p:sldId id="262" r:id="rId9"/>
    <p:sldId id="263" r:id="rId10"/>
    <p:sldId id="269" r:id="rId11"/>
    <p:sldId id="264" r:id="rId12"/>
    <p:sldId id="266" r:id="rId13"/>
    <p:sldId id="260" r:id="rId14"/>
    <p:sldId id="26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138" y="3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C1E64B-C477-435D-987B-73B125BF0C0B}" type="datetimeFigureOut">
              <a:rPr lang="en-US" smtClean="0"/>
              <a:t>1/3/2020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1F7E11-8081-47BB-A648-BC2BC4A36D97}" type="slidenum">
              <a:rPr lang="en-US" smtClean="0"/>
              <a:t>‹#›</a:t>
            </a:fld>
            <a:endParaRPr lang="en-US"/>
          </a:p>
        </p:txBody>
      </p:sp>
    </p:spTree>
    <p:extLst>
      <p:ext uri="{BB962C8B-B14F-4D97-AF65-F5344CB8AC3E}">
        <p14:creationId xmlns:p14="http://schemas.microsoft.com/office/powerpoint/2010/main" val="23450281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Insert</a:t>
            </a:r>
            <a:r>
              <a:rPr lang="en-US" baseline="0" dirty="0" smtClean="0"/>
              <a:t> any SBU or other appropriate markings in the slide footer</a:t>
            </a:r>
            <a:endParaRPr lang="en-US" dirty="0"/>
          </a:p>
        </p:txBody>
      </p:sp>
      <p:sp>
        <p:nvSpPr>
          <p:cNvPr id="4" name="Slide Number Placeholder 3"/>
          <p:cNvSpPr>
            <a:spLocks noGrp="1"/>
          </p:cNvSpPr>
          <p:nvPr>
            <p:ph type="sldNum" sz="quarter" idx="10"/>
          </p:nvPr>
        </p:nvSpPr>
        <p:spPr/>
        <p:txBody>
          <a:bodyPr/>
          <a:lstStyle/>
          <a:p>
            <a:fld id="{FD1F7E11-8081-47BB-A648-BC2BC4A36D97}" type="slidenum">
              <a:rPr lang="en-US" smtClean="0"/>
              <a:t>1</a:t>
            </a:fld>
            <a:endParaRPr lang="en-US"/>
          </a:p>
        </p:txBody>
      </p:sp>
    </p:spTree>
    <p:extLst>
      <p:ext uri="{BB962C8B-B14F-4D97-AF65-F5344CB8AC3E}">
        <p14:creationId xmlns:p14="http://schemas.microsoft.com/office/powerpoint/2010/main" val="413222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statements – adjust to provide a summary of this specific audit</a:t>
            </a:r>
            <a:endParaRPr lang="en-US" dirty="0"/>
          </a:p>
        </p:txBody>
      </p:sp>
      <p:sp>
        <p:nvSpPr>
          <p:cNvPr id="4" name="Slide Number Placeholder 3"/>
          <p:cNvSpPr>
            <a:spLocks noGrp="1"/>
          </p:cNvSpPr>
          <p:nvPr>
            <p:ph type="sldNum" sz="quarter" idx="10"/>
          </p:nvPr>
        </p:nvSpPr>
        <p:spPr/>
        <p:txBody>
          <a:bodyPr/>
          <a:lstStyle/>
          <a:p>
            <a:fld id="{FD1F7E11-8081-47BB-A648-BC2BC4A36D97}" type="slidenum">
              <a:rPr lang="en-US" smtClean="0"/>
              <a:t>2</a:t>
            </a:fld>
            <a:endParaRPr lang="en-US"/>
          </a:p>
        </p:txBody>
      </p:sp>
    </p:spTree>
    <p:extLst>
      <p:ext uri="{BB962C8B-B14F-4D97-AF65-F5344CB8AC3E}">
        <p14:creationId xmlns:p14="http://schemas.microsoft.com/office/powerpoint/2010/main" val="21923030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statements – adjust to provide a summary of this specific audit</a:t>
            </a:r>
          </a:p>
          <a:p>
            <a:endParaRPr lang="en-US" dirty="0"/>
          </a:p>
        </p:txBody>
      </p:sp>
      <p:sp>
        <p:nvSpPr>
          <p:cNvPr id="4" name="Slide Number Placeholder 3"/>
          <p:cNvSpPr>
            <a:spLocks noGrp="1"/>
          </p:cNvSpPr>
          <p:nvPr>
            <p:ph type="sldNum" sz="quarter" idx="10"/>
          </p:nvPr>
        </p:nvSpPr>
        <p:spPr/>
        <p:txBody>
          <a:bodyPr/>
          <a:lstStyle/>
          <a:p>
            <a:fld id="{FD1F7E11-8081-47BB-A648-BC2BC4A36D97}" type="slidenum">
              <a:rPr lang="en-US" smtClean="0"/>
              <a:t>5</a:t>
            </a:fld>
            <a:endParaRPr lang="en-US"/>
          </a:p>
        </p:txBody>
      </p:sp>
    </p:spTree>
    <p:extLst>
      <p:ext uri="{BB962C8B-B14F-4D97-AF65-F5344CB8AC3E}">
        <p14:creationId xmlns:p14="http://schemas.microsoft.com/office/powerpoint/2010/main" val="333697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a:t>
            </a:r>
            <a:r>
              <a:rPr lang="en-US" baseline="0" dirty="0" smtClean="0"/>
              <a:t> statements for introduction to preliminary results; adjust as appropriate for each audit</a:t>
            </a:r>
            <a:endParaRPr lang="en-US" dirty="0"/>
          </a:p>
        </p:txBody>
      </p:sp>
      <p:sp>
        <p:nvSpPr>
          <p:cNvPr id="4" name="Slide Number Placeholder 3"/>
          <p:cNvSpPr>
            <a:spLocks noGrp="1"/>
          </p:cNvSpPr>
          <p:nvPr>
            <p:ph type="sldNum" sz="quarter" idx="10"/>
          </p:nvPr>
        </p:nvSpPr>
        <p:spPr/>
        <p:txBody>
          <a:bodyPr/>
          <a:lstStyle/>
          <a:p>
            <a:fld id="{FD1F7E11-8081-47BB-A648-BC2BC4A36D97}" type="slidenum">
              <a:rPr lang="en-US" smtClean="0"/>
              <a:t>6</a:t>
            </a:fld>
            <a:endParaRPr lang="en-US"/>
          </a:p>
        </p:txBody>
      </p:sp>
    </p:spTree>
    <p:extLst>
      <p:ext uri="{BB962C8B-B14F-4D97-AF65-F5344CB8AC3E}">
        <p14:creationId xmlns:p14="http://schemas.microsoft.com/office/powerpoint/2010/main" val="23817469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fields;</a:t>
            </a:r>
            <a:r>
              <a:rPr lang="en-US" baseline="0" dirty="0" smtClean="0"/>
              <a:t> the Risk or Suggested Remediation items may not be needed as those typically come from the project</a:t>
            </a:r>
            <a:endParaRPr lang="en-US" dirty="0"/>
          </a:p>
        </p:txBody>
      </p:sp>
      <p:sp>
        <p:nvSpPr>
          <p:cNvPr id="4" name="Slide Number Placeholder 3"/>
          <p:cNvSpPr>
            <a:spLocks noGrp="1"/>
          </p:cNvSpPr>
          <p:nvPr>
            <p:ph type="sldNum" sz="quarter" idx="10"/>
          </p:nvPr>
        </p:nvSpPr>
        <p:spPr/>
        <p:txBody>
          <a:bodyPr/>
          <a:lstStyle/>
          <a:p>
            <a:fld id="{FD1F7E11-8081-47BB-A648-BC2BC4A36D97}" type="slidenum">
              <a:rPr lang="en-US" smtClean="0"/>
              <a:t>7</a:t>
            </a:fld>
            <a:endParaRPr lang="en-US"/>
          </a:p>
        </p:txBody>
      </p:sp>
    </p:spTree>
    <p:extLst>
      <p:ext uri="{BB962C8B-B14F-4D97-AF65-F5344CB8AC3E}">
        <p14:creationId xmlns:p14="http://schemas.microsoft.com/office/powerpoint/2010/main" val="3882718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fields; the Recommendation</a:t>
            </a:r>
            <a:r>
              <a:rPr lang="en-US" baseline="0" dirty="0" smtClean="0"/>
              <a:t> may not be required because Observations do not require a project response</a:t>
            </a:r>
            <a:endParaRPr lang="en-US" dirty="0"/>
          </a:p>
        </p:txBody>
      </p:sp>
      <p:sp>
        <p:nvSpPr>
          <p:cNvPr id="4" name="Slide Number Placeholder 3"/>
          <p:cNvSpPr>
            <a:spLocks noGrp="1"/>
          </p:cNvSpPr>
          <p:nvPr>
            <p:ph type="sldNum" sz="quarter" idx="10"/>
          </p:nvPr>
        </p:nvSpPr>
        <p:spPr/>
        <p:txBody>
          <a:bodyPr/>
          <a:lstStyle/>
          <a:p>
            <a:fld id="{FD1F7E11-8081-47BB-A648-BC2BC4A36D97}" type="slidenum">
              <a:rPr lang="en-US" smtClean="0"/>
              <a:t>10</a:t>
            </a:fld>
            <a:endParaRPr lang="en-US"/>
          </a:p>
        </p:txBody>
      </p:sp>
    </p:spTree>
    <p:extLst>
      <p:ext uri="{BB962C8B-B14F-4D97-AF65-F5344CB8AC3E}">
        <p14:creationId xmlns:p14="http://schemas.microsoft.com/office/powerpoint/2010/main" val="12460440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fields; use</a:t>
            </a:r>
            <a:r>
              <a:rPr lang="en-US" baseline="0" dirty="0" smtClean="0"/>
              <a:t> References and Recommendations as appropriate for the OFI</a:t>
            </a:r>
            <a:endParaRPr lang="en-US" dirty="0"/>
          </a:p>
        </p:txBody>
      </p:sp>
      <p:sp>
        <p:nvSpPr>
          <p:cNvPr id="4" name="Slide Number Placeholder 3"/>
          <p:cNvSpPr>
            <a:spLocks noGrp="1"/>
          </p:cNvSpPr>
          <p:nvPr>
            <p:ph type="sldNum" sz="quarter" idx="10"/>
          </p:nvPr>
        </p:nvSpPr>
        <p:spPr/>
        <p:txBody>
          <a:bodyPr/>
          <a:lstStyle/>
          <a:p>
            <a:fld id="{FD1F7E11-8081-47BB-A648-BC2BC4A36D97}" type="slidenum">
              <a:rPr lang="en-US" smtClean="0"/>
              <a:t>11</a:t>
            </a:fld>
            <a:endParaRPr lang="en-US"/>
          </a:p>
        </p:txBody>
      </p:sp>
    </p:spTree>
    <p:extLst>
      <p:ext uri="{BB962C8B-B14F-4D97-AF65-F5344CB8AC3E}">
        <p14:creationId xmlns:p14="http://schemas.microsoft.com/office/powerpoint/2010/main" val="37656264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fields; use References and Recommendations as appropriate for the OFI</a:t>
            </a:r>
          </a:p>
          <a:p>
            <a:endParaRPr lang="en-US" dirty="0"/>
          </a:p>
        </p:txBody>
      </p:sp>
      <p:sp>
        <p:nvSpPr>
          <p:cNvPr id="4" name="Slide Number Placeholder 3"/>
          <p:cNvSpPr>
            <a:spLocks noGrp="1"/>
          </p:cNvSpPr>
          <p:nvPr>
            <p:ph type="sldNum" sz="quarter" idx="10"/>
          </p:nvPr>
        </p:nvSpPr>
        <p:spPr/>
        <p:txBody>
          <a:bodyPr/>
          <a:lstStyle/>
          <a:p>
            <a:fld id="{FD1F7E11-8081-47BB-A648-BC2BC4A36D97}" type="slidenum">
              <a:rPr lang="en-US" smtClean="0"/>
              <a:t>12</a:t>
            </a:fld>
            <a:endParaRPr lang="en-US"/>
          </a:p>
        </p:txBody>
      </p:sp>
    </p:spTree>
    <p:extLst>
      <p:ext uri="{BB962C8B-B14F-4D97-AF65-F5344CB8AC3E}">
        <p14:creationId xmlns:p14="http://schemas.microsoft.com/office/powerpoint/2010/main" val="1265899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EA3EED-509F-48F4-BFD5-041931A3E967}" type="datetimeFigureOut">
              <a:rPr lang="en-US" smtClean="0"/>
              <a:t>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FB669A-12CB-4302-866F-58813E6D24CC}" type="slidenum">
              <a:rPr lang="en-US" smtClean="0"/>
              <a:t>‹#›</a:t>
            </a:fld>
            <a:endParaRPr lang="en-US"/>
          </a:p>
        </p:txBody>
      </p:sp>
    </p:spTree>
    <p:extLst>
      <p:ext uri="{BB962C8B-B14F-4D97-AF65-F5344CB8AC3E}">
        <p14:creationId xmlns:p14="http://schemas.microsoft.com/office/powerpoint/2010/main" val="1815711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EA3EED-509F-48F4-BFD5-041931A3E967}" type="datetimeFigureOut">
              <a:rPr lang="en-US" smtClean="0"/>
              <a:t>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FB669A-12CB-4302-866F-58813E6D24CC}" type="slidenum">
              <a:rPr lang="en-US" smtClean="0"/>
              <a:t>‹#›</a:t>
            </a:fld>
            <a:endParaRPr lang="en-US"/>
          </a:p>
        </p:txBody>
      </p:sp>
    </p:spTree>
    <p:extLst>
      <p:ext uri="{BB962C8B-B14F-4D97-AF65-F5344CB8AC3E}">
        <p14:creationId xmlns:p14="http://schemas.microsoft.com/office/powerpoint/2010/main" val="4198424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EA3EED-509F-48F4-BFD5-041931A3E967}" type="datetimeFigureOut">
              <a:rPr lang="en-US" smtClean="0"/>
              <a:t>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FB669A-12CB-4302-866F-58813E6D24CC}" type="slidenum">
              <a:rPr lang="en-US" smtClean="0"/>
              <a:t>‹#›</a:t>
            </a:fld>
            <a:endParaRPr lang="en-US"/>
          </a:p>
        </p:txBody>
      </p:sp>
    </p:spTree>
    <p:extLst>
      <p:ext uri="{BB962C8B-B14F-4D97-AF65-F5344CB8AC3E}">
        <p14:creationId xmlns:p14="http://schemas.microsoft.com/office/powerpoint/2010/main" val="2193682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EA3EED-509F-48F4-BFD5-041931A3E967}" type="datetimeFigureOut">
              <a:rPr lang="en-US" smtClean="0"/>
              <a:t>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FB669A-12CB-4302-866F-58813E6D24CC}" type="slidenum">
              <a:rPr lang="en-US" smtClean="0"/>
              <a:t>‹#›</a:t>
            </a:fld>
            <a:endParaRPr lang="en-US"/>
          </a:p>
        </p:txBody>
      </p:sp>
    </p:spTree>
    <p:extLst>
      <p:ext uri="{BB962C8B-B14F-4D97-AF65-F5344CB8AC3E}">
        <p14:creationId xmlns:p14="http://schemas.microsoft.com/office/powerpoint/2010/main" val="3723182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7EA3EED-509F-48F4-BFD5-041931A3E967}" type="datetimeFigureOut">
              <a:rPr lang="en-US" smtClean="0"/>
              <a:t>1/3/2020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FB669A-12CB-4302-866F-58813E6D24CC}" type="slidenum">
              <a:rPr lang="en-US" smtClean="0"/>
              <a:t>‹#›</a:t>
            </a:fld>
            <a:endParaRPr lang="en-US"/>
          </a:p>
        </p:txBody>
      </p:sp>
    </p:spTree>
    <p:extLst>
      <p:ext uri="{BB962C8B-B14F-4D97-AF65-F5344CB8AC3E}">
        <p14:creationId xmlns:p14="http://schemas.microsoft.com/office/powerpoint/2010/main" val="4168155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EA3EED-509F-48F4-BFD5-041931A3E967}" type="datetimeFigureOut">
              <a:rPr lang="en-US" smtClean="0"/>
              <a:t>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FB669A-12CB-4302-866F-58813E6D24CC}" type="slidenum">
              <a:rPr lang="en-US" smtClean="0"/>
              <a:t>‹#›</a:t>
            </a:fld>
            <a:endParaRPr lang="en-US"/>
          </a:p>
        </p:txBody>
      </p:sp>
    </p:spTree>
    <p:extLst>
      <p:ext uri="{BB962C8B-B14F-4D97-AF65-F5344CB8AC3E}">
        <p14:creationId xmlns:p14="http://schemas.microsoft.com/office/powerpoint/2010/main" val="2104386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EA3EED-509F-48F4-BFD5-041931A3E967}" type="datetimeFigureOut">
              <a:rPr lang="en-US" smtClean="0"/>
              <a:t>1/3/2020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FB669A-12CB-4302-866F-58813E6D24CC}" type="slidenum">
              <a:rPr lang="en-US" smtClean="0"/>
              <a:t>‹#›</a:t>
            </a:fld>
            <a:endParaRPr lang="en-US"/>
          </a:p>
        </p:txBody>
      </p:sp>
    </p:spTree>
    <p:extLst>
      <p:ext uri="{BB962C8B-B14F-4D97-AF65-F5344CB8AC3E}">
        <p14:creationId xmlns:p14="http://schemas.microsoft.com/office/powerpoint/2010/main" val="2904684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EA3EED-509F-48F4-BFD5-041931A3E967}" type="datetimeFigureOut">
              <a:rPr lang="en-US" smtClean="0"/>
              <a:t>1/3/2020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FB669A-12CB-4302-866F-58813E6D24CC}" type="slidenum">
              <a:rPr lang="en-US" smtClean="0"/>
              <a:t>‹#›</a:t>
            </a:fld>
            <a:endParaRPr lang="en-US"/>
          </a:p>
        </p:txBody>
      </p:sp>
    </p:spTree>
    <p:extLst>
      <p:ext uri="{BB962C8B-B14F-4D97-AF65-F5344CB8AC3E}">
        <p14:creationId xmlns:p14="http://schemas.microsoft.com/office/powerpoint/2010/main" val="2032902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EA3EED-509F-48F4-BFD5-041931A3E967}" type="datetimeFigureOut">
              <a:rPr lang="en-US" smtClean="0"/>
              <a:t>1/3/2020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FB669A-12CB-4302-866F-58813E6D24CC}" type="slidenum">
              <a:rPr lang="en-US" smtClean="0"/>
              <a:t>‹#›</a:t>
            </a:fld>
            <a:endParaRPr lang="en-US"/>
          </a:p>
        </p:txBody>
      </p:sp>
    </p:spTree>
    <p:extLst>
      <p:ext uri="{BB962C8B-B14F-4D97-AF65-F5344CB8AC3E}">
        <p14:creationId xmlns:p14="http://schemas.microsoft.com/office/powerpoint/2010/main" val="714127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7EA3EED-509F-48F4-BFD5-041931A3E967}" type="datetimeFigureOut">
              <a:rPr lang="en-US" smtClean="0"/>
              <a:t>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FB669A-12CB-4302-866F-58813E6D24CC}" type="slidenum">
              <a:rPr lang="en-US" smtClean="0"/>
              <a:t>‹#›</a:t>
            </a:fld>
            <a:endParaRPr lang="en-US"/>
          </a:p>
        </p:txBody>
      </p:sp>
    </p:spTree>
    <p:extLst>
      <p:ext uri="{BB962C8B-B14F-4D97-AF65-F5344CB8AC3E}">
        <p14:creationId xmlns:p14="http://schemas.microsoft.com/office/powerpoint/2010/main" val="1325943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7EA3EED-509F-48F4-BFD5-041931A3E967}" type="datetimeFigureOut">
              <a:rPr lang="en-US" smtClean="0"/>
              <a:t>1/3/2020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FB669A-12CB-4302-866F-58813E6D24CC}" type="slidenum">
              <a:rPr lang="en-US" smtClean="0"/>
              <a:t>‹#›</a:t>
            </a:fld>
            <a:endParaRPr lang="en-US"/>
          </a:p>
        </p:txBody>
      </p:sp>
    </p:spTree>
    <p:extLst>
      <p:ext uri="{BB962C8B-B14F-4D97-AF65-F5344CB8AC3E}">
        <p14:creationId xmlns:p14="http://schemas.microsoft.com/office/powerpoint/2010/main" val="1337978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EA3EED-509F-48F4-BFD5-041931A3E967}" type="datetimeFigureOut">
              <a:rPr lang="en-US" smtClean="0"/>
              <a:t>1/3/2020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FB669A-12CB-4302-866F-58813E6D24CC}" type="slidenum">
              <a:rPr lang="en-US" smtClean="0"/>
              <a:t>‹#›</a:t>
            </a:fld>
            <a:endParaRPr lang="en-US"/>
          </a:p>
        </p:txBody>
      </p:sp>
    </p:spTree>
    <p:extLst>
      <p:ext uri="{BB962C8B-B14F-4D97-AF65-F5344CB8AC3E}">
        <p14:creationId xmlns:p14="http://schemas.microsoft.com/office/powerpoint/2010/main" val="13842670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&lt;Audit Title&gt;</a:t>
            </a:r>
            <a:br>
              <a:rPr lang="en-US" dirty="0" smtClean="0"/>
            </a:br>
            <a:r>
              <a:rPr lang="en-US" dirty="0" smtClean="0"/>
              <a:t>Audit Outbrief</a:t>
            </a:r>
            <a:br>
              <a:rPr lang="en-US" dirty="0" smtClean="0"/>
            </a:br>
            <a:r>
              <a:rPr lang="en-US" dirty="0" smtClean="0"/>
              <a:t>Audit # &lt;###&gt;</a:t>
            </a:r>
            <a:endParaRPr lang="en-US" dirty="0"/>
          </a:p>
        </p:txBody>
      </p:sp>
      <p:sp>
        <p:nvSpPr>
          <p:cNvPr id="3" name="Subtitle 2"/>
          <p:cNvSpPr>
            <a:spLocks noGrp="1"/>
          </p:cNvSpPr>
          <p:nvPr>
            <p:ph type="subTitle" idx="1"/>
          </p:nvPr>
        </p:nvSpPr>
        <p:spPr/>
        <p:txBody>
          <a:bodyPr/>
          <a:lstStyle/>
          <a:p>
            <a:r>
              <a:rPr lang="en-US" dirty="0" smtClean="0"/>
              <a:t>&lt;Lead Auditor Name&gt;</a:t>
            </a:r>
          </a:p>
          <a:p>
            <a:r>
              <a:rPr lang="en-US" dirty="0" smtClean="0"/>
              <a:t>&lt;Date&gt;</a:t>
            </a:r>
            <a:endParaRPr lang="en-US" dirty="0"/>
          </a:p>
        </p:txBody>
      </p:sp>
    </p:spTree>
    <p:extLst>
      <p:ext uri="{BB962C8B-B14F-4D97-AF65-F5344CB8AC3E}">
        <p14:creationId xmlns:p14="http://schemas.microsoft.com/office/powerpoint/2010/main" val="3775906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Results – Observation</a:t>
            </a:r>
            <a:endParaRPr lang="en-US" dirty="0"/>
          </a:p>
        </p:txBody>
      </p:sp>
      <p:sp>
        <p:nvSpPr>
          <p:cNvPr id="3" name="Content Placeholder 2"/>
          <p:cNvSpPr>
            <a:spLocks noGrp="1"/>
          </p:cNvSpPr>
          <p:nvPr>
            <p:ph idx="1"/>
          </p:nvPr>
        </p:nvSpPr>
        <p:spPr/>
        <p:txBody>
          <a:bodyPr/>
          <a:lstStyle/>
          <a:p>
            <a:r>
              <a:rPr lang="en-US" dirty="0" smtClean="0"/>
              <a:t>&lt;Audit ID&gt; Observation </a:t>
            </a:r>
            <a:r>
              <a:rPr lang="en-US" dirty="0" smtClean="0"/>
              <a:t>#2: Evaluation criteria and assessment results are not consistently documented leading to difficulty in understanding what criteria was used.</a:t>
            </a:r>
          </a:p>
          <a:p>
            <a:r>
              <a:rPr lang="en-US" dirty="0" smtClean="0"/>
              <a:t>Recommendation: Document the assessment criteria used for the various project evaluations in order to promote consistent reviews and provide insight into what is reviewed as well as the criteria used for those reviews.</a:t>
            </a:r>
          </a:p>
        </p:txBody>
      </p:sp>
    </p:spTree>
    <p:extLst>
      <p:ext uri="{BB962C8B-B14F-4D97-AF65-F5344CB8AC3E}">
        <p14:creationId xmlns:p14="http://schemas.microsoft.com/office/powerpoint/2010/main" val="2228835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Results – Opportunity for Improvement (OFI)</a:t>
            </a:r>
            <a:endParaRPr lang="en-US" dirty="0"/>
          </a:p>
        </p:txBody>
      </p:sp>
      <p:sp>
        <p:nvSpPr>
          <p:cNvPr id="3" name="Content Placeholder 2"/>
          <p:cNvSpPr>
            <a:spLocks noGrp="1"/>
          </p:cNvSpPr>
          <p:nvPr>
            <p:ph idx="1"/>
          </p:nvPr>
        </p:nvSpPr>
        <p:spPr/>
        <p:txBody>
          <a:bodyPr/>
          <a:lstStyle/>
          <a:p>
            <a:r>
              <a:rPr lang="en-US" dirty="0" smtClean="0"/>
              <a:t>&lt;Audit ID&gt; OFI </a:t>
            </a:r>
            <a:r>
              <a:rPr lang="en-US" dirty="0" smtClean="0"/>
              <a:t>#1: The &lt;title of governing document&gt; links to a two-year old version of the Configuration Management Manual. The correct version is posted in the project repository.</a:t>
            </a:r>
          </a:p>
          <a:p>
            <a:r>
              <a:rPr lang="en-US" dirty="0" smtClean="0"/>
              <a:t>Reference: &lt;List by identifier and text the governing document requirement stating that the Configuration Management Manual is to be followed&gt;</a:t>
            </a:r>
          </a:p>
          <a:p>
            <a:endParaRPr lang="en-US" dirty="0"/>
          </a:p>
        </p:txBody>
      </p:sp>
    </p:spTree>
    <p:extLst>
      <p:ext uri="{BB962C8B-B14F-4D97-AF65-F5344CB8AC3E}">
        <p14:creationId xmlns:p14="http://schemas.microsoft.com/office/powerpoint/2010/main" val="3323698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Results – Opportunity for Improvement (OFI)</a:t>
            </a:r>
            <a:endParaRPr lang="en-US" dirty="0"/>
          </a:p>
        </p:txBody>
      </p:sp>
      <p:sp>
        <p:nvSpPr>
          <p:cNvPr id="3" name="Content Placeholder 2"/>
          <p:cNvSpPr>
            <a:spLocks noGrp="1"/>
          </p:cNvSpPr>
          <p:nvPr>
            <p:ph idx="1"/>
          </p:nvPr>
        </p:nvSpPr>
        <p:spPr/>
        <p:txBody>
          <a:bodyPr/>
          <a:lstStyle/>
          <a:p>
            <a:r>
              <a:rPr lang="en-US" dirty="0" smtClean="0"/>
              <a:t>&lt;Audit ID&gt; OFI </a:t>
            </a:r>
            <a:r>
              <a:rPr lang="en-US" dirty="0" smtClean="0"/>
              <a:t>#2: The &lt;Project Name&gt; SDP states that some specific external requirements supersede the SDP requirements, but this creates confusion about how much of the SDP is applicable to the &lt;Project Name&gt;</a:t>
            </a:r>
          </a:p>
          <a:p>
            <a:r>
              <a:rPr lang="en-US" dirty="0" smtClean="0"/>
              <a:t>Recommendation: Something like “In the event of a conflict between the &lt;external requirement document name and version&gt; process requirements and this document, the more stringent requirement shall be applicable”. </a:t>
            </a:r>
          </a:p>
          <a:p>
            <a:endParaRPr lang="en-US" dirty="0"/>
          </a:p>
        </p:txBody>
      </p:sp>
    </p:spTree>
    <p:extLst>
      <p:ext uri="{BB962C8B-B14F-4D97-AF65-F5344CB8AC3E}">
        <p14:creationId xmlns:p14="http://schemas.microsoft.com/office/powerpoint/2010/main" val="40804968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 / Actions</a:t>
            </a:r>
            <a:endParaRPr lang="en-US" dirty="0"/>
          </a:p>
        </p:txBody>
      </p:sp>
      <p:sp>
        <p:nvSpPr>
          <p:cNvPr id="3" name="Content Placeholder 2"/>
          <p:cNvSpPr>
            <a:spLocks noGrp="1"/>
          </p:cNvSpPr>
          <p:nvPr>
            <p:ph idx="1"/>
          </p:nvPr>
        </p:nvSpPr>
        <p:spPr/>
        <p:txBody>
          <a:bodyPr/>
          <a:lstStyle/>
          <a:p>
            <a:pPr lvl="0">
              <a:buSzPct val="80000"/>
              <a:tabLst>
                <a:tab pos="8520113" algn="r"/>
              </a:tabLst>
            </a:pPr>
            <a:r>
              <a:rPr lang="en-US" dirty="0"/>
              <a:t>The audit team will formally delivery the audit report within two weeks</a:t>
            </a:r>
          </a:p>
          <a:p>
            <a:pPr lvl="0">
              <a:buSzPct val="80000"/>
              <a:tabLst>
                <a:tab pos="8520113" algn="r"/>
              </a:tabLst>
            </a:pPr>
            <a:r>
              <a:rPr lang="en-US" dirty="0"/>
              <a:t>The audit team requires the project to address findings within 30 days of audit report delivery</a:t>
            </a:r>
          </a:p>
          <a:p>
            <a:pPr marL="685800" lvl="2">
              <a:spcBef>
                <a:spcPts val="1000"/>
              </a:spcBef>
              <a:buSzPct val="80000"/>
              <a:tabLst>
                <a:tab pos="8520113" algn="r"/>
              </a:tabLst>
            </a:pPr>
            <a:r>
              <a:rPr lang="en-US" sz="2400" dirty="0"/>
              <a:t>In areas where process change is impractical within 30 days, the audit team requests a fix timeline within 30 days</a:t>
            </a:r>
          </a:p>
          <a:p>
            <a:pPr marL="228600" lvl="1">
              <a:spcBef>
                <a:spcPts val="1000"/>
              </a:spcBef>
              <a:buSzPct val="80000"/>
              <a:tabLst>
                <a:tab pos="8520113" algn="r"/>
              </a:tabLst>
            </a:pPr>
            <a:r>
              <a:rPr lang="en-US" sz="2800" dirty="0"/>
              <a:t>OFIs are just that – opportunities for improvement. No follow-up with the audit team is required. </a:t>
            </a:r>
          </a:p>
          <a:p>
            <a:endParaRPr lang="en-US" dirty="0"/>
          </a:p>
        </p:txBody>
      </p:sp>
    </p:spTree>
    <p:extLst>
      <p:ext uri="{BB962C8B-B14F-4D97-AF65-F5344CB8AC3E}">
        <p14:creationId xmlns:p14="http://schemas.microsoft.com/office/powerpoint/2010/main" val="41928447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Wrapping Up</a:t>
            </a:r>
            <a:endParaRPr lang="en-US" dirty="0"/>
          </a:p>
        </p:txBody>
      </p:sp>
      <p:sp>
        <p:nvSpPr>
          <p:cNvPr id="3" name="Content Placeholder 2"/>
          <p:cNvSpPr>
            <a:spLocks noGrp="1"/>
          </p:cNvSpPr>
          <p:nvPr>
            <p:ph idx="1"/>
          </p:nvPr>
        </p:nvSpPr>
        <p:spPr/>
        <p:txBody>
          <a:bodyPr/>
          <a:lstStyle/>
          <a:p>
            <a:r>
              <a:rPr lang="en-US" dirty="0" smtClean="0"/>
              <a:t>Questions?</a:t>
            </a:r>
            <a:endParaRPr lang="en-US" dirty="0"/>
          </a:p>
        </p:txBody>
      </p:sp>
    </p:spTree>
    <p:extLst>
      <p:ext uri="{BB962C8B-B14F-4D97-AF65-F5344CB8AC3E}">
        <p14:creationId xmlns:p14="http://schemas.microsoft.com/office/powerpoint/2010/main" val="2571122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Audit Plan Summary</a:t>
            </a:r>
            <a:endParaRPr lang="en-US" dirty="0"/>
          </a:p>
        </p:txBody>
      </p:sp>
      <p:sp>
        <p:nvSpPr>
          <p:cNvPr id="3" name="Content Placeholder 2"/>
          <p:cNvSpPr>
            <a:spLocks noGrp="1"/>
          </p:cNvSpPr>
          <p:nvPr>
            <p:ph idx="1"/>
          </p:nvPr>
        </p:nvSpPr>
        <p:spPr/>
        <p:txBody>
          <a:bodyPr>
            <a:normAutofit/>
          </a:bodyPr>
          <a:lstStyle/>
          <a:p>
            <a:r>
              <a:rPr lang="en-US" dirty="0" smtClean="0"/>
              <a:t>Purpose: This was a project focused audit intended to assess compliance of &lt;Project Name&gt; software development processes, tools and engineering to the &lt;title of governing document(s)&gt;.</a:t>
            </a:r>
          </a:p>
          <a:p>
            <a:r>
              <a:rPr lang="en-US" dirty="0" smtClean="0"/>
              <a:t>All planned audit areas were covered</a:t>
            </a:r>
          </a:p>
          <a:p>
            <a:pPr lvl="1"/>
            <a:r>
              <a:rPr lang="en-US" dirty="0" smtClean="0"/>
              <a:t>&lt;List of audit topics, requirement groups assessed, etc. for this audit&gt;</a:t>
            </a:r>
          </a:p>
          <a:p>
            <a:r>
              <a:rPr lang="en-US" dirty="0" smtClean="0"/>
              <a:t>Some content was removed from each audit area because there was insufficient time to review all evidence </a:t>
            </a:r>
          </a:p>
          <a:p>
            <a:r>
              <a:rPr lang="en-US" dirty="0" smtClean="0"/>
              <a:t>Some content was deferred because no evidence was available</a:t>
            </a:r>
          </a:p>
          <a:p>
            <a:pPr lvl="1"/>
            <a:r>
              <a:rPr lang="en-US" dirty="0" smtClean="0"/>
              <a:t>This content will be considered as possible content in future audits</a:t>
            </a:r>
          </a:p>
          <a:p>
            <a:pPr lvl="1"/>
            <a:endParaRPr lang="en-US" dirty="0"/>
          </a:p>
        </p:txBody>
      </p:sp>
    </p:spTree>
    <p:extLst>
      <p:ext uri="{BB962C8B-B14F-4D97-AF65-F5344CB8AC3E}">
        <p14:creationId xmlns:p14="http://schemas.microsoft.com/office/powerpoint/2010/main" val="3183957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Participants</a:t>
            </a:r>
            <a:endParaRPr lang="en-US" dirty="0"/>
          </a:p>
        </p:txBody>
      </p:sp>
      <p:sp>
        <p:nvSpPr>
          <p:cNvPr id="3" name="Content Placeholder 2"/>
          <p:cNvSpPr>
            <a:spLocks noGrp="1"/>
          </p:cNvSpPr>
          <p:nvPr>
            <p:ph idx="1"/>
          </p:nvPr>
        </p:nvSpPr>
        <p:spPr/>
        <p:txBody>
          <a:bodyPr/>
          <a:lstStyle/>
          <a:p>
            <a:r>
              <a:rPr lang="en-US" dirty="0" smtClean="0"/>
              <a:t>&lt;List of audit team members and roles&gt;</a:t>
            </a:r>
          </a:p>
          <a:p>
            <a:r>
              <a:rPr lang="en-US" dirty="0" smtClean="0"/>
              <a:t>&lt;List of key project participants and roles&gt;</a:t>
            </a:r>
          </a:p>
          <a:p>
            <a:r>
              <a:rPr lang="en-US" dirty="0" smtClean="0"/>
              <a:t>Thanks to all project participants for their time, honesty, and cooperation. Auditees were open,  knowledgeable and very helpful.</a:t>
            </a:r>
          </a:p>
          <a:p>
            <a:endParaRPr lang="en-US" dirty="0"/>
          </a:p>
        </p:txBody>
      </p:sp>
    </p:spTree>
    <p:extLst>
      <p:ext uri="{BB962C8B-B14F-4D97-AF65-F5344CB8AC3E}">
        <p14:creationId xmlns:p14="http://schemas.microsoft.com/office/powerpoint/2010/main" val="239623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Audit Agenda</a:t>
            </a:r>
            <a:endParaRPr lang="en-US" dirty="0"/>
          </a:p>
        </p:txBody>
      </p:sp>
      <p:sp>
        <p:nvSpPr>
          <p:cNvPr id="3" name="Content Placeholder 2"/>
          <p:cNvSpPr>
            <a:spLocks noGrp="1"/>
          </p:cNvSpPr>
          <p:nvPr>
            <p:ph idx="1"/>
          </p:nvPr>
        </p:nvSpPr>
        <p:spPr/>
        <p:txBody>
          <a:bodyPr/>
          <a:lstStyle/>
          <a:p>
            <a:r>
              <a:rPr lang="en-US" dirty="0" smtClean="0"/>
              <a:t>&lt;Insert here a copy of the agenda included in the Audit Notification; reminds all of the intended plan, scope, and schedule for this audit&gt;</a:t>
            </a:r>
            <a:endParaRPr lang="en-US" dirty="0"/>
          </a:p>
        </p:txBody>
      </p:sp>
    </p:spTree>
    <p:extLst>
      <p:ext uri="{BB962C8B-B14F-4D97-AF65-F5344CB8AC3E}">
        <p14:creationId xmlns:p14="http://schemas.microsoft.com/office/powerpoint/2010/main" val="3739969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Impressions (NOT Findings)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project noted that they worked on training and qualification standards for developers, maintainers etc., but no evidence is available.</a:t>
            </a:r>
          </a:p>
          <a:p>
            <a:r>
              <a:rPr lang="en-US" dirty="0" smtClean="0"/>
              <a:t>Some oddities in the project SDP wording made it hard for the project team to know how to translate the processes being used into evidence of SDP compliance.</a:t>
            </a:r>
          </a:p>
          <a:p>
            <a:r>
              <a:rPr lang="en-US" dirty="0" smtClean="0"/>
              <a:t>The XYZ Tool developed to support management of requirements and provide traceability is the best the audit team has seen.</a:t>
            </a:r>
          </a:p>
          <a:p>
            <a:r>
              <a:rPr lang="en-US" dirty="0" smtClean="0"/>
              <a:t>Process problem reports can have long implementation timelines and broad scopes. It isn’t clear that these problem reports include verifications of each issue that led to the problem report generation. </a:t>
            </a:r>
          </a:p>
          <a:p>
            <a:r>
              <a:rPr lang="en-US" dirty="0" smtClean="0"/>
              <a:t>Some process violations were identified by the &lt;Project Name&gt; with corrections in work.</a:t>
            </a:r>
          </a:p>
          <a:p>
            <a:endParaRPr lang="en-US" dirty="0" smtClean="0"/>
          </a:p>
          <a:p>
            <a:endParaRPr lang="en-US" dirty="0" smtClean="0"/>
          </a:p>
          <a:p>
            <a:endParaRPr lang="en-US" dirty="0"/>
          </a:p>
        </p:txBody>
      </p:sp>
    </p:spTree>
    <p:extLst>
      <p:ext uri="{BB962C8B-B14F-4D97-AF65-F5344CB8AC3E}">
        <p14:creationId xmlns:p14="http://schemas.microsoft.com/office/powerpoint/2010/main" val="37736626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Results </a:t>
            </a:r>
            <a:endParaRPr lang="en-US" dirty="0"/>
          </a:p>
        </p:txBody>
      </p:sp>
      <p:sp>
        <p:nvSpPr>
          <p:cNvPr id="3" name="Content Placeholder 2"/>
          <p:cNvSpPr>
            <a:spLocks noGrp="1"/>
          </p:cNvSpPr>
          <p:nvPr>
            <p:ph idx="1"/>
          </p:nvPr>
        </p:nvSpPr>
        <p:spPr/>
        <p:txBody>
          <a:bodyPr/>
          <a:lstStyle/>
          <a:p>
            <a:r>
              <a:rPr lang="en-US" dirty="0" smtClean="0"/>
              <a:t>All Outbrief assertions are preliminary but are intended to provide &lt;Project Name&gt; with an initial view of audit team impressions.</a:t>
            </a:r>
          </a:p>
          <a:p>
            <a:r>
              <a:rPr lang="en-US" dirty="0" smtClean="0"/>
              <a:t>This preliminary feedback is based on the spot check conducted during this audit.  As such, a Finding against one project tool does not exonerate other project tools.</a:t>
            </a:r>
          </a:p>
          <a:p>
            <a:r>
              <a:rPr lang="en-US" dirty="0" smtClean="0"/>
              <a:t>Based on the outcome of this audit, the audit team will continue to refine its processes toward more focus on perceived risk areas.</a:t>
            </a:r>
          </a:p>
          <a:p>
            <a:endParaRPr lang="en-US" dirty="0"/>
          </a:p>
        </p:txBody>
      </p:sp>
    </p:spTree>
    <p:extLst>
      <p:ext uri="{BB962C8B-B14F-4D97-AF65-F5344CB8AC3E}">
        <p14:creationId xmlns:p14="http://schemas.microsoft.com/office/powerpoint/2010/main" val="561557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Results – Audit Finding</a:t>
            </a:r>
            <a:endParaRPr lang="en-US" dirty="0"/>
          </a:p>
        </p:txBody>
      </p:sp>
      <p:sp>
        <p:nvSpPr>
          <p:cNvPr id="3" name="Content Placeholder 2"/>
          <p:cNvSpPr>
            <a:spLocks noGrp="1"/>
          </p:cNvSpPr>
          <p:nvPr>
            <p:ph idx="1"/>
          </p:nvPr>
        </p:nvSpPr>
        <p:spPr/>
        <p:txBody>
          <a:bodyPr/>
          <a:lstStyle/>
          <a:p>
            <a:r>
              <a:rPr lang="en-US" dirty="0" smtClean="0"/>
              <a:t>&lt;Audit ID&gt; Finding </a:t>
            </a:r>
            <a:r>
              <a:rPr lang="en-US" dirty="0" smtClean="0"/>
              <a:t>#1: &lt;Project Name&gt; did not perform a gap assessment when the project development activity moved to a new SDP.</a:t>
            </a:r>
          </a:p>
          <a:p>
            <a:r>
              <a:rPr lang="en-US" dirty="0" smtClean="0"/>
              <a:t>Reference: &lt;List gap assessment requirement from the governing document by identifier and text&gt;</a:t>
            </a:r>
          </a:p>
          <a:p>
            <a:r>
              <a:rPr lang="en-US" dirty="0" smtClean="0"/>
              <a:t>Risk: Low. &lt;Project Name&gt; was already working to the higher level SDP requirements, but without the gap analysis any features contained in the new SDP will remain as gaps</a:t>
            </a:r>
          </a:p>
          <a:p>
            <a:r>
              <a:rPr lang="en-US" dirty="0" smtClean="0"/>
              <a:t>Audit team Suggested Remediation: Perform the gap analysis and resolve gaps</a:t>
            </a:r>
          </a:p>
          <a:p>
            <a:endParaRPr lang="en-US" dirty="0" smtClean="0"/>
          </a:p>
          <a:p>
            <a:endParaRPr lang="en-US" dirty="0"/>
          </a:p>
        </p:txBody>
      </p:sp>
    </p:spTree>
    <p:extLst>
      <p:ext uri="{BB962C8B-B14F-4D97-AF65-F5344CB8AC3E}">
        <p14:creationId xmlns:p14="http://schemas.microsoft.com/office/powerpoint/2010/main" val="1783232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Results – Audit Finding</a:t>
            </a:r>
            <a:endParaRPr lang="en-US" dirty="0"/>
          </a:p>
        </p:txBody>
      </p:sp>
      <p:sp>
        <p:nvSpPr>
          <p:cNvPr id="3" name="Content Placeholder 2"/>
          <p:cNvSpPr>
            <a:spLocks noGrp="1"/>
          </p:cNvSpPr>
          <p:nvPr>
            <p:ph idx="1"/>
          </p:nvPr>
        </p:nvSpPr>
        <p:spPr/>
        <p:txBody>
          <a:bodyPr/>
          <a:lstStyle/>
          <a:p>
            <a:r>
              <a:rPr lang="en-US" dirty="0" smtClean="0"/>
              <a:t>&lt;Audit ID&gt; Finding </a:t>
            </a:r>
            <a:r>
              <a:rPr lang="en-US" dirty="0" smtClean="0"/>
              <a:t>#2: The &lt;Project Name&gt; SDP does not reflect project development processes as they are actually implemented. </a:t>
            </a:r>
          </a:p>
          <a:p>
            <a:r>
              <a:rPr lang="en-US" dirty="0" smtClean="0"/>
              <a:t>Reference: &lt;List by identifier and text the governing document requirement for project processes to be captured in an SDP&gt;</a:t>
            </a:r>
          </a:p>
          <a:p>
            <a:endParaRPr lang="en-US" dirty="0"/>
          </a:p>
        </p:txBody>
      </p:sp>
    </p:spTree>
    <p:extLst>
      <p:ext uri="{BB962C8B-B14F-4D97-AF65-F5344CB8AC3E}">
        <p14:creationId xmlns:p14="http://schemas.microsoft.com/office/powerpoint/2010/main" val="25010213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Results – Observation</a:t>
            </a:r>
            <a:endParaRPr lang="en-US" dirty="0"/>
          </a:p>
        </p:txBody>
      </p:sp>
      <p:sp>
        <p:nvSpPr>
          <p:cNvPr id="3" name="Content Placeholder 2"/>
          <p:cNvSpPr>
            <a:spLocks noGrp="1"/>
          </p:cNvSpPr>
          <p:nvPr>
            <p:ph idx="1"/>
          </p:nvPr>
        </p:nvSpPr>
        <p:spPr/>
        <p:txBody>
          <a:bodyPr/>
          <a:lstStyle/>
          <a:p>
            <a:r>
              <a:rPr lang="en-US" dirty="0" smtClean="0"/>
              <a:t>&lt;Audit ID&gt; Observation </a:t>
            </a:r>
            <a:r>
              <a:rPr lang="en-US" dirty="0" smtClean="0"/>
              <a:t>#1: The term “Verification Plan” seems to have different meanings in different parts of the governing documents.  It can refer to a section of a problem report or as a separate system level document</a:t>
            </a:r>
          </a:p>
          <a:p>
            <a:endParaRPr lang="en-US" dirty="0" smtClean="0"/>
          </a:p>
        </p:txBody>
      </p:sp>
    </p:spTree>
    <p:extLst>
      <p:ext uri="{BB962C8B-B14F-4D97-AF65-F5344CB8AC3E}">
        <p14:creationId xmlns:p14="http://schemas.microsoft.com/office/powerpoint/2010/main" val="12928309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TotalTime>
  <Words>982</Words>
  <Application>Microsoft Office PowerPoint</Application>
  <PresentationFormat>Widescreen</PresentationFormat>
  <Paragraphs>69</Paragraphs>
  <Slides>14</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&lt;Audit Title&gt; Audit Outbrief Audit # &lt;###&gt;</vt:lpstr>
      <vt:lpstr>Audit Plan Summary</vt:lpstr>
      <vt:lpstr>Key Participants</vt:lpstr>
      <vt:lpstr>Audit Agenda</vt:lpstr>
      <vt:lpstr>General Impressions (NOT Findings)</vt:lpstr>
      <vt:lpstr>Preliminary Results </vt:lpstr>
      <vt:lpstr>Preliminary Results – Audit Finding</vt:lpstr>
      <vt:lpstr>Preliminary Results – Audit Finding</vt:lpstr>
      <vt:lpstr>Preliminary Results – Observation</vt:lpstr>
      <vt:lpstr>Preliminary Results – Observation</vt:lpstr>
      <vt:lpstr>Preliminary Results – Opportunity for Improvement (OFI)</vt:lpstr>
      <vt:lpstr>Preliminary Results – Opportunity for Improvement (OFI)</vt:lpstr>
      <vt:lpstr>Next Steps / Actions</vt:lpstr>
      <vt:lpstr>Wrapping Up</vt:lpstr>
    </vt:vector>
  </TitlesOfParts>
  <Company>NASA IVV/WVU Services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&lt;Audit Title&gt; Audit Outbrief Audit # &lt;###&gt;</dc:title>
  <dc:creator>Kathy D. Malnick</dc:creator>
  <cp:lastModifiedBy>Kathy D. Malnick</cp:lastModifiedBy>
  <cp:revision>8</cp:revision>
  <dcterms:created xsi:type="dcterms:W3CDTF">2020-01-03T17:39:17Z</dcterms:created>
  <dcterms:modified xsi:type="dcterms:W3CDTF">2020-01-03T19:06:30Z</dcterms:modified>
</cp:coreProperties>
</file>